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25.xml" ContentType="application/vnd.openxmlformats-officedocument.presentationml.slide+xml"/>
  <Override PartName="/ppt/slides/slide9.xml" ContentType="application/vnd.openxmlformats-officedocument.presentationml.slide+xml"/>
  <Override PartName="/ppt/slides/slide2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_rels/slide1.xml.rels" ContentType="application/vnd.openxmlformats-package.relationships+xml"/>
  <Override PartName="/ppt/slides/_rels/slide22.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presProps.xml" ContentType="application/vnd.openxmlformats-officedocument.presentationml.presProps+xml"/>
  <Override PartName="/ppt/media/image1.png" ContentType="image/png"/>
  <Override PartName="/ppt/media/image2.png" ContentType="image/png"/>
  <Override PartName="/ppt/media/image3.png" ContentType="image/png"/>
  <Override PartName="/ppt/media/image4.png" ContentType="image/png"/>
  <Override PartName="/ppt/media/image11.png" ContentType="image/png"/>
  <Override PartName="/ppt/media/image5.jpeg" ContentType="image/jpeg"/>
  <Override PartName="/ppt/media/image7.png" ContentType="image/png"/>
  <Override PartName="/ppt/media/image6.png" ContentType="image/png"/>
  <Override PartName="/ppt/media/image8.png" ContentType="image/png"/>
  <Override PartName="/ppt/media/image9.jpeg" ContentType="image/jpeg"/>
  <Override PartName="/ppt/media/image10.jpeg" ContentType="image/jpeg"/>
  <Override PartName="/ppt/media/image12.png" ContentType="image/png"/>
  <Override PartName="/ppt/media/image13.png" ContentType="image/png"/>
  <Override PartName="/ppt/media/image14.png" ContentType="image/png"/>
  <Override PartName="/ppt/media/image15.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presProps" Target="presProps.xml"/>
</Relationships>
</file>

<file path=ppt/media/image1.png>
</file>

<file path=ppt/media/image10.jpeg>
</file>

<file path=ppt/media/image11.png>
</file>

<file path=ppt/media/image12.png>
</file>

<file path=ppt/media/image13.png>
</file>

<file path=ppt/media/image14.png>
</file>

<file path=ppt/media/image15.jpeg>
</file>

<file path=ppt/media/image2.png>
</file>

<file path=ppt/media/image3.png>
</file>

<file path=ppt/media/image4.png>
</file>

<file path=ppt/media/image5.jpeg>
</file>

<file path=ppt/media/image6.png>
</file>

<file path=ppt/media/image7.png>
</file>

<file path=ppt/media/image8.pn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15C4C3BB-DB21-4E21-A78A-53AD228775B5}" type="slidenum">
              <a:t>&lt;#&gt;</a:t>
            </a:fld>
          </a:p>
        </p:txBody>
      </p:sp>
      <p:sp>
        <p:nvSpPr>
          <p:cNvPr id="4" name="PlaceHolder 3"/>
          <p:cNvSpPr>
            <a:spLocks noGrp="1"/>
          </p:cNvSpPr>
          <p:nvPr>
            <p:ph type="dt" idx="3"/>
          </p:nvPr>
        </p:nvSpPr>
        <p:spPr/>
        <p:txBody>
          <a:bodyPr/>
          <a:p>
            <a:r>
              <a:rPr lang="en-IN"/>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7"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8"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70C53E08-F713-4E9E-9497-2BA0F5C18BF5}"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3"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2369FF0F-88F9-43D0-AC1F-0A4ABE54E541}" type="slidenum">
              <a:t>&lt;#&gt;</a:t>
            </a:fld>
          </a:p>
        </p:txBody>
      </p:sp>
      <p:sp>
        <p:nvSpPr>
          <p:cNvPr id="9" name="PlaceHolder 8"/>
          <p:cNvSpPr>
            <a:spLocks noGrp="1"/>
          </p:cNvSpPr>
          <p:nvPr>
            <p:ph type="dt" idx="3"/>
          </p:nvPr>
        </p:nvSpPr>
        <p:spPr/>
        <p:txBody>
          <a:bodyPr/>
          <a:p>
            <a:r>
              <a:rPr lang="en-IN"/>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5"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6"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7"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8"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9"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40"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19CA46C6-6B3C-49F5-9395-CF62D223D255}" type="slidenum">
              <a:t>&lt;#&gt;</a:t>
            </a:fld>
          </a:p>
        </p:txBody>
      </p:sp>
      <p:sp>
        <p:nvSpPr>
          <p:cNvPr id="11" name="PlaceHolder 10"/>
          <p:cNvSpPr>
            <a:spLocks noGrp="1"/>
          </p:cNvSpPr>
          <p:nvPr>
            <p:ph type="dt" idx="3"/>
          </p:nvPr>
        </p:nvSpPr>
        <p:spPr/>
        <p:txBody>
          <a:bodyPr/>
          <a:p>
            <a:r>
              <a:rPr lang="en-IN"/>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p>
            <a:r>
              <a:t>Footer</a:t>
            </a:r>
          </a:p>
        </p:txBody>
      </p:sp>
      <p:sp>
        <p:nvSpPr>
          <p:cNvPr id="3" name="PlaceHolder 2"/>
          <p:cNvSpPr>
            <a:spLocks noGrp="1"/>
          </p:cNvSpPr>
          <p:nvPr>
            <p:ph type="sldNum" idx="5"/>
          </p:nvPr>
        </p:nvSpPr>
        <p:spPr/>
        <p:txBody>
          <a:bodyPr/>
          <a:p>
            <a:fld id="{5E478F4E-94E9-4598-BC5F-4791169C913B}" type="slidenum">
              <a:t>&lt;#&gt;</a:t>
            </a:fld>
          </a:p>
        </p:txBody>
      </p:sp>
      <p:sp>
        <p:nvSpPr>
          <p:cNvPr id="4" name="PlaceHolder 3"/>
          <p:cNvSpPr>
            <a:spLocks noGrp="1"/>
          </p:cNvSpPr>
          <p:nvPr>
            <p:ph type="dt" idx="6"/>
          </p:nvPr>
        </p:nvSpPr>
        <p:spPr/>
        <p:txBody>
          <a:bodyPr/>
          <a:p>
            <a:r>
              <a:rPr lang="en-IN"/>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2101D0D6-A48F-40DE-B132-6A8B6B17682A}"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8FA55CB3-22CD-4B20-9E7A-259100893FC9}"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BB3677FE-99AD-4207-B7AF-25CA05D7EEFF}"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3A4190AC-402E-4F63-8DCB-E6C41905EFEC}"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2441ED8D-CBA5-435B-B493-FAF0BA2AC800}"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45ADA896-948E-4BA5-8937-26174DB243D5}"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56F853FB-C3E2-4B63-8A21-75F72D681B7D}"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6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6A8B3475-CE48-466F-837C-A5788668CFDA}"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B1C9E776-5579-439D-90B4-13CA9937CAC9}"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6B87EC4B-C59D-4A77-9420-37A4D7D34A57}"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4"/>
          </p:nvPr>
        </p:nvSpPr>
        <p:spPr/>
        <p:txBody>
          <a:bodyPr/>
          <a:p>
            <a:r>
              <a:t>Footer</a:t>
            </a:r>
          </a:p>
        </p:txBody>
      </p:sp>
      <p:sp>
        <p:nvSpPr>
          <p:cNvPr id="8" name="PlaceHolder 7"/>
          <p:cNvSpPr>
            <a:spLocks noGrp="1"/>
          </p:cNvSpPr>
          <p:nvPr>
            <p:ph type="sldNum" idx="5"/>
          </p:nvPr>
        </p:nvSpPr>
        <p:spPr/>
        <p:txBody>
          <a:bodyPr/>
          <a:p>
            <a:fld id="{1FC9272E-732E-412D-9973-7170001C1D88}" type="slidenum">
              <a:t>&lt;#&gt;</a:t>
            </a:fld>
          </a:p>
        </p:txBody>
      </p:sp>
      <p:sp>
        <p:nvSpPr>
          <p:cNvPr id="9" name="PlaceHolder 8"/>
          <p:cNvSpPr>
            <a:spLocks noGrp="1"/>
          </p:cNvSpPr>
          <p:nvPr>
            <p:ph type="dt" idx="6"/>
          </p:nvPr>
        </p:nvSpPr>
        <p:spPr/>
        <p:txBody>
          <a:bodyPr/>
          <a:p>
            <a:r>
              <a:rPr lang="en-IN"/>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4"/>
          </p:nvPr>
        </p:nvSpPr>
        <p:spPr/>
        <p:txBody>
          <a:bodyPr/>
          <a:p>
            <a:r>
              <a:t>Footer</a:t>
            </a:r>
          </a:p>
        </p:txBody>
      </p:sp>
      <p:sp>
        <p:nvSpPr>
          <p:cNvPr id="10" name="PlaceHolder 9"/>
          <p:cNvSpPr>
            <a:spLocks noGrp="1"/>
          </p:cNvSpPr>
          <p:nvPr>
            <p:ph type="sldNum" idx="5"/>
          </p:nvPr>
        </p:nvSpPr>
        <p:spPr/>
        <p:txBody>
          <a:bodyPr/>
          <a:p>
            <a:fld id="{F7DFE70C-9AA8-4098-996D-363BD47CE8F4}" type="slidenum">
              <a:t>&lt;#&gt;</a:t>
            </a:fld>
          </a:p>
        </p:txBody>
      </p:sp>
      <p:sp>
        <p:nvSpPr>
          <p:cNvPr id="11" name="PlaceHolder 10"/>
          <p:cNvSpPr>
            <a:spLocks noGrp="1"/>
          </p:cNvSpPr>
          <p:nvPr>
            <p:ph type="dt" idx="6"/>
          </p:nvPr>
        </p:nvSpPr>
        <p:spPr/>
        <p:txBody>
          <a:bodyPr/>
          <a:p>
            <a:r>
              <a:rPr lang="en-I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8"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090368A2-04EA-470A-927B-C52BE9A15B10}"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92CFBC3B-98ED-429D-B929-4CA2C3FC763E}"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30216CED-43DD-4ACF-9ED6-18F13E4219AF}"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EA1D1DB7-C463-47C6-BAE8-8C52C67E8AC2}"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817EE184-47DD-4177-B74F-47861FC6FE12}"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853ECEAE-B7C2-4B1D-9A36-D1E99017956D}"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5"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18708E0D-AB44-44D9-BDE3-25E3C8200574}" type="slidenum">
              <a:t>&lt;#&gt;</a:t>
            </a:fld>
          </a:p>
        </p:txBody>
      </p:sp>
      <p:sp>
        <p:nvSpPr>
          <p:cNvPr id="8" name="PlaceHolder 7"/>
          <p:cNvSpPr>
            <a:spLocks noGrp="1"/>
          </p:cNvSpPr>
          <p:nvPr>
            <p:ph type="dt" idx="3"/>
          </p:nvPr>
        </p:nvSpPr>
        <p:spPr/>
        <p:txBody>
          <a:bodyPr/>
          <a:p>
            <a:r>
              <a:rPr lang="en-IN"/>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idx="1"/>
          </p:nvPr>
        </p:nvSpPr>
        <p:spPr>
          <a:xfrm>
            <a:off x="4038480" y="6356520"/>
            <a:ext cx="4101840" cy="35208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&lt;footer&gt;</a:t>
            </a:r>
            <a:endParaRPr b="0" lang="en-IN" sz="1400" spc="-1" strike="noStrike">
              <a:latin typeface="Times New Roman"/>
            </a:endParaRPr>
          </a:p>
        </p:txBody>
      </p:sp>
      <p:sp>
        <p:nvSpPr>
          <p:cNvPr id="1" name="PlaceHolder 2"/>
          <p:cNvSpPr>
            <a:spLocks noGrp="1"/>
          </p:cNvSpPr>
          <p:nvPr>
            <p:ph type="sldNum" idx="2"/>
          </p:nvPr>
        </p:nvSpPr>
        <p:spPr>
          <a:xfrm>
            <a:off x="8610480" y="6356520"/>
            <a:ext cx="2730240" cy="35208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1C0EA80A-80B0-42E0-B616-65BF6182E659}" type="slidenum">
              <a:rPr b="0" lang="en-IN" sz="1200" spc="-1" strike="noStrike">
                <a:solidFill>
                  <a:srgbClr val="787878"/>
                </a:solidFill>
                <a:latin typeface="Aptos"/>
              </a:rPr>
              <a:t>&lt;number&gt;</a:t>
            </a:fld>
            <a:endParaRPr b="0" lang="en-IN" sz="1200" spc="-1" strike="noStrike">
              <a:latin typeface="Times New Roman"/>
            </a:endParaRPr>
          </a:p>
        </p:txBody>
      </p:sp>
      <p:sp>
        <p:nvSpPr>
          <p:cNvPr id="2" name="PlaceHolder 3"/>
          <p:cNvSpPr>
            <a:spLocks noGrp="1"/>
          </p:cNvSpPr>
          <p:nvPr>
            <p:ph type="dt" idx="3"/>
          </p:nvPr>
        </p:nvSpPr>
        <p:spPr>
          <a:xfrm>
            <a:off x="838080" y="6356520"/>
            <a:ext cx="2730240" cy="35208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&lt;date/time&gt;</a:t>
            </a:r>
            <a:endParaRPr b="0" lang="en-IN" sz="1400" spc="-1" strike="noStrike">
              <a:latin typeface="Times New Roman"/>
            </a:endParaRPr>
          </a:p>
        </p:txBody>
      </p:sp>
      <p:sp>
        <p:nvSpPr>
          <p:cNvPr id="3"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ftr" idx="4"/>
          </p:nvPr>
        </p:nvSpPr>
        <p:spPr>
          <a:xfrm>
            <a:off x="4038480" y="6356520"/>
            <a:ext cx="4101840" cy="35208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&lt;footer&gt;</a:t>
            </a:r>
            <a:endParaRPr b="0" lang="en-IN" sz="1400" spc="-1" strike="noStrike">
              <a:latin typeface="Times New Roman"/>
            </a:endParaRPr>
          </a:p>
        </p:txBody>
      </p:sp>
      <p:sp>
        <p:nvSpPr>
          <p:cNvPr id="42" name="PlaceHolder 2"/>
          <p:cNvSpPr>
            <a:spLocks noGrp="1"/>
          </p:cNvSpPr>
          <p:nvPr>
            <p:ph type="sldNum" idx="5"/>
          </p:nvPr>
        </p:nvSpPr>
        <p:spPr>
          <a:xfrm>
            <a:off x="8610480" y="6356520"/>
            <a:ext cx="2730240" cy="35208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7E3FE564-37E2-4DE8-85E5-B669499D7488}" type="slidenum">
              <a:rPr b="0" lang="en-IN" sz="1200" spc="-1" strike="noStrike">
                <a:solidFill>
                  <a:srgbClr val="787878"/>
                </a:solidFill>
                <a:latin typeface="Aptos"/>
              </a:rPr>
              <a:t>&lt;number&gt;</a:t>
            </a:fld>
            <a:endParaRPr b="0" lang="en-IN" sz="1200" spc="-1" strike="noStrike">
              <a:latin typeface="Times New Roman"/>
            </a:endParaRPr>
          </a:p>
        </p:txBody>
      </p:sp>
      <p:sp>
        <p:nvSpPr>
          <p:cNvPr id="43" name="PlaceHolder 3"/>
          <p:cNvSpPr>
            <a:spLocks noGrp="1"/>
          </p:cNvSpPr>
          <p:nvPr>
            <p:ph type="dt" idx="6"/>
          </p:nvPr>
        </p:nvSpPr>
        <p:spPr>
          <a:xfrm>
            <a:off x="838080" y="6356520"/>
            <a:ext cx="2730240" cy="35208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&lt;date/time&gt;</a:t>
            </a:r>
            <a:endParaRPr b="0" lang="en-IN" sz="1400" spc="-1" strike="noStrike">
              <a:latin typeface="Times New Roman"/>
            </a:endParaRPr>
          </a:p>
        </p:txBody>
      </p:sp>
      <p:sp>
        <p:nvSpPr>
          <p:cNvPr id="44"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5"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image" Target="../media/image15.jpeg"/><Relationship Id="rId2"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jpeg"/><Relationship Id="rId3"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
          <p:cNvSpPr/>
          <p:nvPr/>
        </p:nvSpPr>
        <p:spPr>
          <a:xfrm>
            <a:off x="2887200" y="3092040"/>
            <a:ext cx="7543440" cy="754200"/>
          </a:xfrm>
          <a:prstGeom prst="rect">
            <a:avLst/>
          </a:prstGeom>
          <a:noFill/>
          <a:ln w="0">
            <a:noFill/>
          </a:ln>
        </p:spPr>
        <p:style>
          <a:lnRef idx="0"/>
          <a:fillRef idx="0"/>
          <a:effectRef idx="0"/>
          <a:fontRef idx="minor"/>
        </p:style>
      </p:sp>
      <p:sp>
        <p:nvSpPr>
          <p:cNvPr id="83" name="Title 21"/>
          <p:cNvSpPr/>
          <p:nvPr/>
        </p:nvSpPr>
        <p:spPr>
          <a:xfrm>
            <a:off x="1440000" y="900000"/>
            <a:ext cx="9353520" cy="51364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r>
              <a:rPr b="0" lang="en-IN" sz="4800" spc="-1" strike="noStrike">
                <a:solidFill>
                  <a:srgbClr val="000000"/>
                </a:solidFill>
                <a:latin typeface="Times New Roman"/>
                <a:ea typeface="DejaVu Sans"/>
              </a:rPr>
              <a:t>Showroom3D_Web(React)</a:t>
            </a: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endParaRPr b="0" lang="en-IN" sz="1800" spc="-1" strike="noStrike">
              <a:latin typeface="Arial"/>
            </a:endParaRPr>
          </a:p>
          <a:p>
            <a:pPr algn="ctr">
              <a:lnSpc>
                <a:spcPct val="100000"/>
              </a:lnSpc>
              <a:buNone/>
            </a:pP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Microsoft YaHei"/>
              </a:rPr>
              <a:t>           </a:t>
            </a:r>
            <a:r>
              <a:rPr b="0" lang="en-IN" sz="1800" spc="-1" strike="noStrike">
                <a:solidFill>
                  <a:srgbClr val="000000"/>
                </a:solidFill>
                <a:latin typeface="Times New Roman"/>
                <a:ea typeface="DejaVu Sans"/>
              </a:rPr>
              <a:t>Archana</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13 August,2024</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Title 39"/>
          <p:cNvSpPr/>
          <p:nvPr/>
        </p:nvSpPr>
        <p:spPr>
          <a:xfrm>
            <a:off x="3060000" y="531000"/>
            <a:ext cx="593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Add light objects </a:t>
            </a:r>
            <a:endParaRPr b="0" lang="en-IN" sz="3600" spc="-1" strike="noStrike">
              <a:latin typeface="Arial"/>
            </a:endParaRPr>
          </a:p>
        </p:txBody>
      </p:sp>
      <p:pic>
        <p:nvPicPr>
          <p:cNvPr id="108" name="" descr=""/>
          <p:cNvPicPr/>
          <p:nvPr/>
        </p:nvPicPr>
        <p:blipFill>
          <a:blip r:embed="rId1"/>
          <a:stretch/>
        </p:blipFill>
        <p:spPr>
          <a:xfrm>
            <a:off x="720000" y="2340000"/>
            <a:ext cx="10799640" cy="414000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
          <p:cNvSpPr/>
          <p:nvPr/>
        </p:nvSpPr>
        <p:spPr>
          <a:xfrm>
            <a:off x="1080000" y="5394600"/>
            <a:ext cx="7010640" cy="2338200"/>
          </a:xfrm>
          <a:prstGeom prst="rect">
            <a:avLst/>
          </a:prstGeom>
          <a:noFill/>
          <a:ln w="0">
            <a:noFill/>
          </a:ln>
        </p:spPr>
        <p:style>
          <a:lnRef idx="0"/>
          <a:fillRef idx="0"/>
          <a:effectRef idx="0"/>
          <a:fontRef idx="minor"/>
        </p:style>
      </p:sp>
      <p:sp>
        <p:nvSpPr>
          <p:cNvPr id="110" name="Title 6"/>
          <p:cNvSpPr/>
          <p:nvPr/>
        </p:nvSpPr>
        <p:spPr>
          <a:xfrm>
            <a:off x="2160000" y="720000"/>
            <a:ext cx="84560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8000"/>
          </a:bodyPr>
          <a:p>
            <a:pPr>
              <a:lnSpc>
                <a:spcPct val="100000"/>
              </a:lnSpc>
              <a:buNone/>
            </a:pPr>
            <a:r>
              <a:rPr b="0" lang="en-IN" sz="3000" spc="-1" strike="noStrike">
                <a:solidFill>
                  <a:srgbClr val="000000"/>
                </a:solidFill>
                <a:latin typeface="Times New Roman"/>
                <a:ea typeface="DejaVu Sans"/>
              </a:rPr>
              <a:t>Process to move the Showroom3D demo to React framework</a:t>
            </a:r>
            <a:endParaRPr b="0" lang="en-IN" sz="3000" spc="-1" strike="noStrike">
              <a:latin typeface="Arial"/>
            </a:endParaRPr>
          </a:p>
        </p:txBody>
      </p:sp>
      <p:sp>
        <p:nvSpPr>
          <p:cNvPr id="111" name="Title 17"/>
          <p:cNvSpPr/>
          <p:nvPr/>
        </p:nvSpPr>
        <p:spPr>
          <a:xfrm>
            <a:off x="2340000" y="2160000"/>
            <a:ext cx="7912800" cy="414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Create UI by using MUI components.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basic threejs scene </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Enable camera controls,viewpoints and themes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Setup postprocessing effects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furniture types and its related dynamics,variants and etc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light types and show related light controls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arrangement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measurements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HD Render feature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Title 18"/>
          <p:cNvSpPr/>
          <p:nvPr/>
        </p:nvSpPr>
        <p:spPr>
          <a:xfrm>
            <a:off x="3240000" y="2472480"/>
            <a:ext cx="5203440" cy="32803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13" name=""/>
          <p:cNvSpPr/>
          <p:nvPr/>
        </p:nvSpPr>
        <p:spPr>
          <a:xfrm>
            <a:off x="4821120" y="3058200"/>
            <a:ext cx="1790640" cy="210492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Threejs</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Typescript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React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Redux</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MUI</a:t>
            </a:r>
            <a:endParaRPr b="0" lang="en-IN" sz="1600" spc="-1" strike="noStrike">
              <a:latin typeface="Arial"/>
            </a:endParaRPr>
          </a:p>
        </p:txBody>
      </p:sp>
      <p:sp>
        <p:nvSpPr>
          <p:cNvPr id="114" name="Title 8"/>
          <p:cNvSpPr/>
          <p:nvPr/>
        </p:nvSpPr>
        <p:spPr>
          <a:xfrm>
            <a:off x="3240000" y="7110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Major Technologies</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5" name="" descr=""/>
          <p:cNvPicPr/>
          <p:nvPr/>
        </p:nvPicPr>
        <p:blipFill>
          <a:blip r:embed="rId1"/>
          <a:stretch/>
        </p:blipFill>
        <p:spPr>
          <a:xfrm>
            <a:off x="3149640" y="2007360"/>
            <a:ext cx="5482800" cy="4105080"/>
          </a:xfrm>
          <a:prstGeom prst="rect">
            <a:avLst/>
          </a:prstGeom>
          <a:ln w="0">
            <a:noFill/>
          </a:ln>
        </p:spPr>
      </p:pic>
      <p:sp>
        <p:nvSpPr>
          <p:cNvPr id="116" name="Title 1"/>
          <p:cNvSpPr/>
          <p:nvPr/>
        </p:nvSpPr>
        <p:spPr>
          <a:xfrm>
            <a:off x="3512520" y="531000"/>
            <a:ext cx="48686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Threejs</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
          <p:cNvSpPr/>
          <p:nvPr/>
        </p:nvSpPr>
        <p:spPr>
          <a:xfrm>
            <a:off x="2340000" y="2160000"/>
            <a:ext cx="8630640" cy="3950640"/>
          </a:xfrm>
          <a:custGeom>
            <a:avLst/>
            <a:gdLst/>
            <a:ahLst/>
            <a:rect l="l" t="t" r="r" b="b"/>
            <a:pathLst>
              <a:path w="47125" h="21600">
                <a:moveTo>
                  <a:pt x="3600" y="0"/>
                </a:moveTo>
                <a:arcTo wR="3600" hR="3600" stAng="16200000" swAng="-5400000"/>
                <a:lnTo>
                  <a:pt x="0" y="18000"/>
                </a:lnTo>
                <a:arcTo wR="3600" hR="3600" stAng="10800000" swAng="-5400000"/>
                <a:lnTo>
                  <a:pt x="43525" y="21600"/>
                </a:lnTo>
                <a:arcTo wR="21925" hR="3600" stAng="5400000" swAng="5400000"/>
                <a:lnTo>
                  <a:pt x="21600" y="3600"/>
                </a:lnTo>
                <a:arcTo wR="21925"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18" name=""/>
          <p:cNvSpPr/>
          <p:nvPr/>
        </p:nvSpPr>
        <p:spPr>
          <a:xfrm>
            <a:off x="2880000" y="3600000"/>
            <a:ext cx="3230640" cy="156492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Static Typing</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JavaScript Compatibility</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Improved Code Readability</a:t>
            </a:r>
            <a:endParaRPr b="0" lang="en-IN" sz="1600" spc="-1" strike="noStrike">
              <a:latin typeface="Arial"/>
            </a:endParaRPr>
          </a:p>
          <a:p>
            <a:pPr>
              <a:lnSpc>
                <a:spcPct val="100000"/>
              </a:lnSpc>
              <a:spcAft>
                <a:spcPts val="1054"/>
              </a:spcAft>
              <a:buNone/>
              <a:tabLst>
                <a:tab algn="l" pos="0"/>
              </a:tabLst>
            </a:pPr>
            <a:endParaRPr b="0" lang="en-IN" sz="1600" spc="-1" strike="noStrike">
              <a:latin typeface="Arial"/>
            </a:endParaRPr>
          </a:p>
        </p:txBody>
      </p:sp>
      <p:pic>
        <p:nvPicPr>
          <p:cNvPr id="119" name="" descr=""/>
          <p:cNvPicPr/>
          <p:nvPr/>
        </p:nvPicPr>
        <p:blipFill>
          <a:blip r:embed="rId1"/>
          <a:stretch/>
        </p:blipFill>
        <p:spPr>
          <a:xfrm>
            <a:off x="5745600" y="2589840"/>
            <a:ext cx="4865040" cy="3340800"/>
          </a:xfrm>
          <a:prstGeom prst="rect">
            <a:avLst/>
          </a:prstGeom>
          <a:ln w="0">
            <a:noFill/>
          </a:ln>
        </p:spPr>
      </p:pic>
      <p:sp>
        <p:nvSpPr>
          <p:cNvPr id="120" name="Title 9"/>
          <p:cNvSpPr/>
          <p:nvPr/>
        </p:nvSpPr>
        <p:spPr>
          <a:xfrm>
            <a:off x="3420000" y="5400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TypeScript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1" name="Title 33"/>
          <p:cNvSpPr/>
          <p:nvPr/>
        </p:nvSpPr>
        <p:spPr>
          <a:xfrm>
            <a:off x="900000" y="1800000"/>
            <a:ext cx="10619280" cy="485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22" name=""/>
          <p:cNvSpPr/>
          <p:nvPr/>
        </p:nvSpPr>
        <p:spPr>
          <a:xfrm>
            <a:off x="1080000" y="1186560"/>
            <a:ext cx="10439280" cy="619272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js popular?</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JavaScript is the only programming language that is natively supported by all web browsers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JavaScript is designed to handle events and asynchronous operations (like handling multiple tasks simultaneously), which is crucial for creating dynamic and responsive web applications.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JavaScript can be used for both front-end and back-end development and it can be used to build cross-platform applications</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is async not in c/other languages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Languages like C were designed to be close to the hardware, prioritizing performance and control. Asynchronous programming often introduces overheads, which was initially considered unacceptable.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These languages were predominantly procedural, making it less intuitive to express asynchronous concepts.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While threads can be used for concurrency, they're often inefficient for I/O-bound tasks, which is a primary use case for asynchronous programming.</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scripting language on the web</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Cross-Platform Compatibility</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Scripting languages in web browsers run in a sandboxed environment, which restricts access to the underlying system and protects users from malicious code. This makes scripting languages safer for use in a web context.</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handle asynchronous tasks efficiently, which is essential for web applications that need to interact with servers, load data in the background, or handle multiple user events simultaneously.</a:t>
            </a:r>
            <a:endParaRPr b="0" lang="en-IN" sz="1200" spc="-1" strike="noStrike">
              <a:latin typeface="Arial"/>
            </a:endParaRPr>
          </a:p>
          <a:p>
            <a:pPr>
              <a:lnSpc>
                <a:spcPct val="100000"/>
              </a:lnSpc>
              <a:spcAft>
                <a:spcPts val="1054"/>
              </a:spcAft>
              <a:buNone/>
              <a:tabLst>
                <a:tab algn="l" pos="0"/>
              </a:tabLst>
            </a:pPr>
            <a:endParaRPr b="0" lang="en-IN" sz="1200" spc="-1" strike="noStrike">
              <a:latin typeface="Arial"/>
            </a:endParaRPr>
          </a:p>
        </p:txBody>
      </p:sp>
      <p:sp>
        <p:nvSpPr>
          <p:cNvPr id="123" name="Title 34"/>
          <p:cNvSpPr/>
          <p:nvPr/>
        </p:nvSpPr>
        <p:spPr>
          <a:xfrm>
            <a:off x="3240000" y="6444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Javascript</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4" name="Title 24"/>
          <p:cNvSpPr/>
          <p:nvPr/>
        </p:nvSpPr>
        <p:spPr>
          <a:xfrm>
            <a:off x="900000" y="1800000"/>
            <a:ext cx="10619280" cy="485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25" name=""/>
          <p:cNvSpPr/>
          <p:nvPr/>
        </p:nvSpPr>
        <p:spPr>
          <a:xfrm>
            <a:off x="1080000" y="1980000"/>
            <a:ext cx="9899280" cy="413064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Aft>
                <a:spcPts val="1054"/>
              </a:spcAft>
              <a:buNone/>
              <a:tabLst>
                <a:tab algn="l" pos="0"/>
              </a:tabLst>
            </a:pP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is nodejs so popular</a:t>
            </a:r>
            <a:endParaRPr b="0" lang="en-IN" sz="120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is built on Google's V8 JavaScript engine, which compiles JavaScript directly into machine code, making it extremely fast. </a:t>
            </a:r>
            <a:endParaRPr b="0" lang="en-IN" sz="120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uses asynchronous, non-blocking, event-driven architecture, which allows it to handle a large number of simultaneous connections efficiently.</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nodejs outperform apache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employs an event loop and non-blocking I/O, allowing it to handle multiple concurrent connections efficiently without creating new threads for each request. Apache, on the other hand, typically creates a new thread for each request, which can become resource-intensive under heavy load.</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leverages a single thread and the event loop to manage multiple connections, reducing overhead compared to multi-threaded architectures.</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is nodejs environment so reliable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npm allows developers to define scripts in their package.json file, making it easy to automate common tasks like building, testing, and deploying applications. This feature reduces the need for complex build tools and makes project automation more accessible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npm uses lockfiles to ensure that the same package versions are installed across different environments, which enhances consistency and reliability in deployment.</a:t>
            </a:r>
            <a:endParaRPr b="0" lang="en-IN" sz="1200" spc="-1" strike="noStrike">
              <a:latin typeface="Arial"/>
            </a:endParaRPr>
          </a:p>
        </p:txBody>
      </p:sp>
      <p:sp>
        <p:nvSpPr>
          <p:cNvPr id="126" name="Title 25"/>
          <p:cNvSpPr/>
          <p:nvPr/>
        </p:nvSpPr>
        <p:spPr>
          <a:xfrm>
            <a:off x="3240000" y="6444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Nodejs</a:t>
            </a:r>
            <a:endParaRPr b="0" lang="en-IN" sz="3200" spc="-1" strike="noStrike">
              <a:latin typeface="Arial"/>
            </a:endParaRPr>
          </a:p>
        </p:txBody>
      </p:sp>
      <p:sp>
        <p:nvSpPr>
          <p:cNvPr id="127" name=""/>
          <p:cNvSpPr/>
          <p:nvPr/>
        </p:nvSpPr>
        <p:spPr>
          <a:xfrm>
            <a:off x="688680" y="2093400"/>
            <a:ext cx="180000" cy="30024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8" name="Title 37"/>
          <p:cNvSpPr/>
          <p:nvPr/>
        </p:nvSpPr>
        <p:spPr>
          <a:xfrm>
            <a:off x="2520000" y="1800000"/>
            <a:ext cx="7559640" cy="485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29" name=""/>
          <p:cNvSpPr/>
          <p:nvPr/>
        </p:nvSpPr>
        <p:spPr>
          <a:xfrm>
            <a:off x="1080000" y="1980000"/>
            <a:ext cx="9899280" cy="413064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Aft>
                <a:spcPts val="1054"/>
              </a:spcAft>
              <a:buNone/>
              <a:tabLst>
                <a:tab algn="l" pos="0"/>
              </a:tabLst>
            </a:pPr>
            <a:endParaRPr b="0" lang="en-IN" sz="1200" spc="-1" strike="noStrike">
              <a:latin typeface="Arial"/>
            </a:endParaRPr>
          </a:p>
          <a:p>
            <a:pPr>
              <a:lnSpc>
                <a:spcPct val="100000"/>
              </a:lnSpc>
              <a:spcAft>
                <a:spcPts val="1054"/>
              </a:spcAft>
              <a:buNone/>
              <a:tabLst>
                <a:tab algn="l" pos="0"/>
              </a:tabLst>
            </a:pPr>
            <a:endParaRPr b="0" lang="en-IN" sz="1200" spc="-1" strike="noStrike">
              <a:latin typeface="Arial"/>
            </a:endParaRPr>
          </a:p>
          <a:p>
            <a:pPr>
              <a:lnSpc>
                <a:spcPct val="100000"/>
              </a:lnSpc>
              <a:spcAft>
                <a:spcPts val="1054"/>
              </a:spcAft>
              <a:buNone/>
              <a:tabLst>
                <a:tab algn="l" pos="0"/>
              </a:tabLst>
            </a:pPr>
            <a:endParaRPr b="0" lang="en-IN" sz="1200" spc="-1" strike="noStrike">
              <a:latin typeface="Arial"/>
            </a:endParaRPr>
          </a:p>
          <a:p>
            <a:pPr>
              <a:lnSpc>
                <a:spcPct val="100000"/>
              </a:lnSpc>
              <a:spcAft>
                <a:spcPts val="1054"/>
              </a:spcAft>
              <a:buNone/>
              <a:tabLst>
                <a:tab algn="l" pos="0"/>
              </a:tabLst>
            </a:pPr>
            <a:endParaRPr b="0" lang="en-IN" sz="1800" spc="-1" strike="noStrike">
              <a:latin typeface="Arial"/>
            </a:endParaRPr>
          </a:p>
        </p:txBody>
      </p:sp>
      <p:sp>
        <p:nvSpPr>
          <p:cNvPr id="130" name="Title 38"/>
          <p:cNvSpPr/>
          <p:nvPr/>
        </p:nvSpPr>
        <p:spPr>
          <a:xfrm>
            <a:off x="3240000" y="6444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1" lang="en-IN" sz="2200" spc="-1" strike="noStrike">
                <a:solidFill>
                  <a:srgbClr val="000000"/>
                </a:solidFill>
                <a:latin typeface="Times New Roman"/>
                <a:ea typeface="DejaVu Sans"/>
              </a:rPr>
              <a:t>Multithreading vs Asynchronous Programming</a:t>
            </a:r>
            <a:endParaRPr b="0" lang="en-IN" sz="2200" spc="-1" strike="noStrike">
              <a:latin typeface="Arial"/>
            </a:endParaRPr>
          </a:p>
        </p:txBody>
      </p:sp>
      <p:sp>
        <p:nvSpPr>
          <p:cNvPr id="131" name=""/>
          <p:cNvSpPr/>
          <p:nvPr/>
        </p:nvSpPr>
        <p:spPr>
          <a:xfrm>
            <a:off x="688680" y="2093400"/>
            <a:ext cx="180000" cy="300240"/>
          </a:xfrm>
          <a:prstGeom prst="rect">
            <a:avLst/>
          </a:prstGeom>
          <a:noFill/>
          <a:ln w="0">
            <a:noFill/>
          </a:ln>
        </p:spPr>
        <p:style>
          <a:lnRef idx="0"/>
          <a:fillRef idx="0"/>
          <a:effectRef idx="0"/>
          <a:fontRef idx="minor"/>
        </p:style>
      </p:sp>
      <p:graphicFrame>
        <p:nvGraphicFramePr>
          <p:cNvPr id="132" name=""/>
          <p:cNvGraphicFramePr/>
          <p:nvPr/>
        </p:nvGraphicFramePr>
        <p:xfrm>
          <a:off x="3742920" y="2562480"/>
          <a:ext cx="5075280" cy="3412440"/>
        </p:xfrm>
        <a:graphic>
          <a:graphicData uri="http://schemas.openxmlformats.org/drawingml/2006/table">
            <a:tbl>
              <a:tblPr/>
              <a:tblGrid>
                <a:gridCol w="1691640"/>
                <a:gridCol w="1691640"/>
                <a:gridCol w="1692360"/>
              </a:tblGrid>
              <a:tr h="624600">
                <a:tc>
                  <a:txBody>
                    <a:bodyPr lIns="90000" rIns="90000" anchor="t">
                      <a:noAutofit/>
                    </a:bodyPr>
                    <a:p>
                      <a:pPr>
                        <a:lnSpc>
                          <a:spcPct val="100000"/>
                        </a:lnSpc>
                        <a:buNone/>
                      </a:pPr>
                      <a:r>
                        <a:rPr b="1" lang="en-IN" sz="1200" spc="-1" strike="noStrike">
                          <a:latin typeface="Times New Roman"/>
                        </a:rPr>
                        <a:t>Feature</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1" lang="en-IN" sz="1200" spc="-1" strike="noStrike">
                          <a:latin typeface="Times New Roman"/>
                        </a:rPr>
                        <a:t>Multithreading</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1" lang="en-IN" sz="1200" spc="-1" strike="noStrike">
                          <a:latin typeface="Times New Roman"/>
                        </a:rPr>
                        <a:t>Asynchronous Programming</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829800">
                <a:tc>
                  <a:txBody>
                    <a:bodyPr lIns="90000" rIns="90000" anchor="t">
                      <a:noAutofit/>
                    </a:bodyPr>
                    <a:p>
                      <a:pPr>
                        <a:lnSpc>
                          <a:spcPct val="100000"/>
                        </a:lnSpc>
                        <a:buNone/>
                      </a:pPr>
                      <a:r>
                        <a:rPr b="0" lang="en-IN" sz="1200" spc="-1" strike="noStrike">
                          <a:latin typeface="Times New Roman"/>
                        </a:rPr>
                        <a:t>Focus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IN" sz="1200" spc="-1" strike="noStrike">
                          <a:latin typeface="Times New Roman"/>
                        </a:rPr>
                        <a:t>CPU-bound tasks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IN" sz="1200" spc="-1" strike="noStrike">
                          <a:latin typeface="Times New Roman"/>
                        </a:rPr>
                        <a:t>I/O-bound tasks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579600">
                <a:tc>
                  <a:txBody>
                    <a:bodyPr lIns="90000" rIns="90000" anchor="t">
                      <a:noAutofit/>
                    </a:bodyPr>
                    <a:p>
                      <a:pPr>
                        <a:lnSpc>
                          <a:spcPct val="100000"/>
                        </a:lnSpc>
                        <a:buNone/>
                      </a:pPr>
                      <a:r>
                        <a:rPr b="0" lang="en-IN" sz="1200" spc="-1" strike="noStrike">
                          <a:latin typeface="Times New Roman"/>
                        </a:rPr>
                        <a:t>Execution Model</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IN" sz="1200" spc="-1" strike="noStrike">
                          <a:latin typeface="Times New Roman"/>
                        </a:rPr>
                        <a:t>Concurrent execution of multiple threads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IN" sz="1200" spc="-1" strike="noStrike">
                          <a:latin typeface="Times New Roman"/>
                        </a:rPr>
                        <a:t>Non-blocking execution of tasks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829800">
                <a:tc>
                  <a:txBody>
                    <a:bodyPr lIns="90000" rIns="90000" anchor="t">
                      <a:noAutofit/>
                    </a:bodyPr>
                    <a:p>
                      <a:pPr>
                        <a:lnSpc>
                          <a:spcPct val="100000"/>
                        </a:lnSpc>
                        <a:buNone/>
                      </a:pPr>
                      <a:r>
                        <a:rPr b="0" lang="en-IN" sz="1200" spc="-1" strike="noStrike">
                          <a:latin typeface="Times New Roman"/>
                        </a:rPr>
                        <a:t>Resource Utilization</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IN" sz="1200" spc="-1" strike="noStrike">
                          <a:latin typeface="Times New Roman"/>
                        </a:rPr>
                        <a:t>Effective use of multiple cores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IN" sz="1200" spc="-1" strike="noStrike">
                          <a:latin typeface="Times New Roman"/>
                        </a:rPr>
                        <a:t>Efficient use of a single thread</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549000">
                <a:tc>
                  <a:txBody>
                    <a:bodyPr lIns="90000" rIns="90000" anchor="t">
                      <a:noAutofit/>
                    </a:bodyPr>
                    <a:p>
                      <a:pPr>
                        <a:lnSpc>
                          <a:spcPct val="100000"/>
                        </a:lnSpc>
                        <a:buNone/>
                      </a:pPr>
                      <a:r>
                        <a:rPr b="0" lang="en-IN" sz="1200" spc="-1" strike="noStrike">
                          <a:latin typeface="Times New Roman"/>
                        </a:rPr>
                        <a:t>Complexity</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IN" sz="1200" spc="-1" strike="noStrike">
                          <a:latin typeface="Times New Roman"/>
                        </a:rPr>
                        <a:t>Higher due to thread management</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IN" sz="1200" spc="-1" strike="noStrike">
                          <a:latin typeface="Times New Roman"/>
                        </a:rPr>
                        <a:t>Can be higher due to callback hell or complex async flows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Title 5"/>
          <p:cNvSpPr/>
          <p:nvPr/>
        </p:nvSpPr>
        <p:spPr>
          <a:xfrm>
            <a:off x="3656160" y="531000"/>
            <a:ext cx="48686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Architecture</a:t>
            </a:r>
            <a:endParaRPr b="0" lang="en-IN" sz="3600" spc="-1" strike="noStrike">
              <a:latin typeface="Arial"/>
            </a:endParaRPr>
          </a:p>
        </p:txBody>
      </p:sp>
      <p:pic>
        <p:nvPicPr>
          <p:cNvPr id="134" name="" descr=""/>
          <p:cNvPicPr/>
          <p:nvPr/>
        </p:nvPicPr>
        <p:blipFill>
          <a:blip r:embed="rId1"/>
          <a:stretch/>
        </p:blipFill>
        <p:spPr>
          <a:xfrm>
            <a:off x="2520000" y="2021760"/>
            <a:ext cx="7135560" cy="4270680"/>
          </a:xfrm>
          <a:prstGeom prst="rect">
            <a:avLst/>
          </a:prstGeom>
          <a:ln w="0">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Title 10"/>
          <p:cNvSpPr/>
          <p:nvPr/>
        </p:nvSpPr>
        <p:spPr>
          <a:xfrm>
            <a:off x="3240000" y="3510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a:t>
            </a:r>
            <a:endParaRPr b="0" lang="en-IN" sz="3600" spc="-1" strike="noStrike">
              <a:latin typeface="Arial"/>
            </a:endParaRPr>
          </a:p>
        </p:txBody>
      </p:sp>
      <p:sp>
        <p:nvSpPr>
          <p:cNvPr id="136" name="Title 19"/>
          <p:cNvSpPr/>
          <p:nvPr/>
        </p:nvSpPr>
        <p:spPr>
          <a:xfrm>
            <a:off x="1440000" y="1620000"/>
            <a:ext cx="9892800" cy="4852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96000"/>
          </a:bodyPr>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Modular and Reusable</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 </a:t>
            </a:r>
            <a:r>
              <a:rPr b="0" lang="en-IN" sz="1500" spc="-1" strike="noStrike">
                <a:solidFill>
                  <a:srgbClr val="000000"/>
                </a:solidFill>
                <a:latin typeface="Times New Roman"/>
                <a:ea typeface="DejaVu Sans"/>
              </a:rPr>
              <a:t>By breaking down the UI into smaller, manageable components, React promotes modularity and we can reuse these components across the app</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Virtual DOM</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When the state of an object changes, React updates the virtual DOM first, which then compares it with the real DOM and makes only the necessary updates. This results in faster and more efficient rendering.</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JSX – JavaScript Syntax Extension</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With jsx, we can write html code inside js file, so that we can write reusable UI components as well</a:t>
            </a:r>
            <a:endParaRPr b="0" lang="en-IN" sz="1500" spc="-1" strike="noStrike">
              <a:latin typeface="Arial"/>
            </a:endParaRPr>
          </a:p>
          <a:p>
            <a:pPr marL="216000" indent="-216000">
              <a:lnSpc>
                <a:spcPct val="100000"/>
              </a:lnSpc>
              <a:spcAft>
                <a:spcPts val="845"/>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Dynamic Content</a:t>
            </a:r>
            <a:endParaRPr b="0" lang="en-IN" sz="1600" spc="-1" strike="noStrike">
              <a:latin typeface="Arial"/>
            </a:endParaRPr>
          </a:p>
          <a:p>
            <a:pPr lvl="1" marL="432000" indent="-216000">
              <a:lnSpc>
                <a:spcPct val="100000"/>
              </a:lnSpc>
              <a:spcAft>
                <a:spcPts val="845"/>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We can dynamically update content of dynamics,material variants etc when we add object</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Predictable State Management</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By using redux or react context, values will be explicitly updated in the state </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Scalability</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The ability to break down the UI into reusable components and manage state efficiently helps in scaling applications as they grow</a:t>
            </a:r>
            <a:endParaRPr b="0" lang="en-IN" sz="15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
          <p:cNvSpPr/>
          <p:nvPr/>
        </p:nvSpPr>
        <p:spPr>
          <a:xfrm>
            <a:off x="4816800" y="2967120"/>
            <a:ext cx="1970640" cy="758160"/>
          </a:xfrm>
          <a:prstGeom prst="rect">
            <a:avLst/>
          </a:prstGeom>
          <a:noFill/>
          <a:ln w="0">
            <a:noFill/>
          </a:ln>
        </p:spPr>
        <p:style>
          <a:lnRef idx="0"/>
          <a:fillRef idx="0"/>
          <a:effectRef idx="0"/>
          <a:fontRef idx="minor"/>
        </p:style>
      </p:sp>
      <p:sp>
        <p:nvSpPr>
          <p:cNvPr id="85" name="Title 2"/>
          <p:cNvSpPr/>
          <p:nvPr/>
        </p:nvSpPr>
        <p:spPr>
          <a:xfrm>
            <a:off x="3600000" y="891000"/>
            <a:ext cx="48686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Requirements</a:t>
            </a:r>
            <a:endParaRPr b="0" lang="en-IN" sz="3600" spc="-1" strike="noStrike">
              <a:latin typeface="Arial"/>
            </a:endParaRPr>
          </a:p>
        </p:txBody>
      </p:sp>
      <p:sp>
        <p:nvSpPr>
          <p:cNvPr id="86" name="Title 15"/>
          <p:cNvSpPr/>
          <p:nvPr/>
        </p:nvSpPr>
        <p:spPr>
          <a:xfrm>
            <a:off x="3584160" y="2880000"/>
            <a:ext cx="4868640" cy="2152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State management</a:t>
            </a:r>
            <a:endParaRPr b="0" lang="en-IN" sz="1600" spc="-1" strike="noStrike">
              <a:latin typeface="Arial"/>
            </a:endParaRPr>
          </a:p>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Modularization</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7" name="Title 28"/>
          <p:cNvSpPr/>
          <p:nvPr/>
        </p:nvSpPr>
        <p:spPr>
          <a:xfrm>
            <a:off x="3240000" y="3510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Hooks</a:t>
            </a:r>
            <a:endParaRPr b="0" lang="en-IN" sz="3600" spc="-1" strike="noStrike">
              <a:latin typeface="Arial"/>
            </a:endParaRPr>
          </a:p>
        </p:txBody>
      </p:sp>
      <p:sp>
        <p:nvSpPr>
          <p:cNvPr id="138" name="Title 30"/>
          <p:cNvSpPr/>
          <p:nvPr/>
        </p:nvSpPr>
        <p:spPr>
          <a:xfrm>
            <a:off x="1440000" y="1620000"/>
            <a:ext cx="8629560" cy="47595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Hooks allow function components to have access to state and other React features.</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Hooks allow us to "hook" into React features such as state and lifecycle methods.</a:t>
            </a:r>
            <a:r>
              <a:rPr b="1" lang="en-IN" sz="1280" spc="-1" strike="noStrike">
                <a:solidFill>
                  <a:srgbClr val="000000"/>
                </a:solidFill>
                <a:latin typeface="Times New Roman"/>
                <a:ea typeface="DejaVu Sans"/>
              </a:rPr>
              <a:t> </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UseState</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This allows us to track state in a function component.</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UseEffect</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The useEffect Hook allows you to perform side effects in components.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Some examples of side effects are: fetching data, directly updating the DOM, and timers.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To update light values based on Day/night toggle state value we can use UseEffect hook</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UseRef</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The useRef Hook allows you to persist values between renders.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 store a mutable value that does not cause a re-render when updated.</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 access a DOM element directly.</a:t>
            </a:r>
            <a:endParaRPr b="0" lang="en-IN" sz="1280" spc="-1" strike="noStrike">
              <a:latin typeface="Arial"/>
            </a:endParaRPr>
          </a:p>
          <a:p>
            <a:pPr>
              <a:lnSpc>
                <a:spcPct val="100000"/>
              </a:lnSpc>
              <a:spcAft>
                <a:spcPts val="1054"/>
              </a:spcAft>
              <a:buNone/>
              <a:tabLst>
                <a:tab algn="l" pos="0"/>
              </a:tabLst>
            </a:pPr>
            <a:endParaRPr b="0" lang="en-IN" sz="1280" spc="-1" strike="noStrike">
              <a:latin typeface="Arial"/>
            </a:endParaRPr>
          </a:p>
          <a:p>
            <a:pPr>
              <a:lnSpc>
                <a:spcPct val="100000"/>
              </a:lnSpc>
              <a:spcAft>
                <a:spcPts val="1054"/>
              </a:spcAft>
              <a:buNone/>
              <a:tabLst>
                <a:tab algn="l" pos="0"/>
              </a:tabLst>
            </a:pP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Title 31"/>
          <p:cNvSpPr/>
          <p:nvPr/>
        </p:nvSpPr>
        <p:spPr>
          <a:xfrm>
            <a:off x="3240000" y="3510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Hooks cont.</a:t>
            </a:r>
            <a:endParaRPr b="0" lang="en-IN" sz="3600" spc="-1" strike="noStrike">
              <a:latin typeface="Arial"/>
            </a:endParaRPr>
          </a:p>
        </p:txBody>
      </p:sp>
      <p:sp>
        <p:nvSpPr>
          <p:cNvPr id="140" name="Title 32"/>
          <p:cNvSpPr/>
          <p:nvPr/>
        </p:nvSpPr>
        <p:spPr>
          <a:xfrm>
            <a:off x="1260000" y="1980000"/>
            <a:ext cx="9898920" cy="45795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UseContext</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React Context is a way to manage state globally.</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together with the useState Hook to share state between deeply nested components more easily than with useState alone.</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We can store the scene and renderer values using the useContext hook, allowing us to access them throughout the application </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 </a:t>
            </a:r>
            <a:r>
              <a:rPr b="0" lang="en-IN" sz="1280" spc="-1" strike="noStrike">
                <a:solidFill>
                  <a:srgbClr val="000000"/>
                </a:solidFill>
                <a:latin typeface="Times New Roman"/>
                <a:ea typeface="DejaVu Sans"/>
              </a:rPr>
              <a:t>we can update day/night toggle state value </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Drawbacks</a:t>
            </a:r>
            <a:r>
              <a:rPr b="0" lang="en-IN" sz="1280" spc="-1" strike="noStrike">
                <a:solidFill>
                  <a:srgbClr val="000000"/>
                </a:solidFill>
                <a:latin typeface="Times New Roman"/>
                <a:ea typeface="DejaVu Sans"/>
              </a:rPr>
              <a:t>:</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When the context value changes, all components consuming that context will re-render, potentially leading to performance issues if the context is used widely in the application.</a:t>
            </a:r>
            <a:endParaRPr b="0" lang="en-IN" sz="1280" spc="-1" strike="noStrike">
              <a:latin typeface="Arial"/>
            </a:endParaRPr>
          </a:p>
          <a:p>
            <a:pPr lvl="3" marL="864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React Context triggers updates based on changes to the context value and propagates these updates directly down the component tree.</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 </a:t>
            </a:r>
            <a:r>
              <a:rPr b="0" lang="en-IN" sz="1280" spc="-1" strike="noStrike">
                <a:solidFill>
                  <a:srgbClr val="000000"/>
                </a:solidFill>
                <a:latin typeface="Times New Roman"/>
                <a:ea typeface="DejaVu Sans"/>
              </a:rPr>
              <a:t>Doesn't natively support middleware for tasks like logging, handling side effects, or performing asynchronous operations.</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Difficult to Debug</a:t>
            </a:r>
            <a:endParaRPr b="0" lang="en-IN" sz="1280" spc="-1" strike="noStrike">
              <a:latin typeface="Arial"/>
            </a:endParaRPr>
          </a:p>
          <a:p>
            <a:pPr>
              <a:lnSpc>
                <a:spcPct val="100000"/>
              </a:lnSpc>
              <a:spcAft>
                <a:spcPts val="1054"/>
              </a:spcAft>
              <a:buNone/>
              <a:tabLst>
                <a:tab algn="l" pos="0"/>
              </a:tabLst>
            </a:pPr>
            <a:endParaRPr b="0" lang="en-IN" sz="128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Title 35"/>
          <p:cNvSpPr/>
          <p:nvPr/>
        </p:nvSpPr>
        <p:spPr>
          <a:xfrm>
            <a:off x="3240000" y="3510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Why Redux</a:t>
            </a:r>
            <a:endParaRPr b="0" lang="en-IN" sz="3600" spc="-1" strike="noStrike">
              <a:latin typeface="Arial"/>
            </a:endParaRPr>
          </a:p>
        </p:txBody>
      </p:sp>
      <p:sp>
        <p:nvSpPr>
          <p:cNvPr id="142" name="Title 36"/>
          <p:cNvSpPr/>
          <p:nvPr/>
        </p:nvSpPr>
        <p:spPr>
          <a:xfrm>
            <a:off x="1260000" y="1800000"/>
            <a:ext cx="9539280" cy="44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Redux triggers updates based on dispatched actions and updates its global state through reducers, with connected components re-rendering based on state slices they subscribe to.</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Middleware is often used to handle side effects, perform asynchronous actions, log actions, or conditionally dispatch actions.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Async Actions</a:t>
            </a:r>
            <a:r>
              <a:rPr b="0" lang="en-IN" sz="1200" spc="-1" strike="noStrike">
                <a:solidFill>
                  <a:srgbClr val="000000"/>
                </a:solidFill>
                <a:latin typeface="Times New Roman"/>
                <a:ea typeface="DejaVu Sans"/>
              </a:rPr>
              <a:t>: Handling asynchronous operations like API calls (redux-thunk, redux-saga).</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Crash Reporting</a:t>
            </a:r>
            <a:r>
              <a:rPr b="0" lang="en-IN" sz="1200" spc="-1" strike="noStrike">
                <a:solidFill>
                  <a:srgbClr val="000000"/>
                </a:solidFill>
                <a:latin typeface="Times New Roman"/>
                <a:ea typeface="DejaVu Sans"/>
              </a:rPr>
              <a:t>: Catching and reporting errors that occur during dispatching (redux-crash-reporting).</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Logging</a:t>
            </a:r>
            <a:r>
              <a:rPr b="0" lang="en-IN" sz="1200" spc="-1" strike="noStrike">
                <a:solidFill>
                  <a:srgbClr val="000000"/>
                </a:solidFill>
                <a:latin typeface="Times New Roman"/>
                <a:ea typeface="DejaVu Sans"/>
              </a:rPr>
              <a:t>: Logging dispatched actions and state changes (redux-logger).</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Features of Redux DevTools: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Action History</a:t>
            </a:r>
            <a:r>
              <a:rPr b="0" lang="en-IN" sz="1200" spc="-1" strike="noStrike">
                <a:solidFill>
                  <a:srgbClr val="000000"/>
                </a:solidFill>
                <a:latin typeface="Times New Roman"/>
                <a:ea typeface="DejaVu Sans"/>
              </a:rPr>
              <a:t>: It shows a history of all actions that have been dispatched, along with the state before and after each action.</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Time Travel</a:t>
            </a:r>
            <a:r>
              <a:rPr b="0" lang="en-IN" sz="1200" spc="-1" strike="noStrike">
                <a:solidFill>
                  <a:srgbClr val="000000"/>
                </a:solidFill>
                <a:latin typeface="Times New Roman"/>
                <a:ea typeface="DejaVu Sans"/>
              </a:rPr>
              <a:t>: You can "time travel" through actions, meaning you can go back and forth through the history of actions to see how the state changes over time.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Action Replay</a:t>
            </a:r>
            <a:r>
              <a:rPr b="0" lang="en-IN" sz="1200" spc="-1" strike="noStrike">
                <a:solidFill>
                  <a:srgbClr val="000000"/>
                </a:solidFill>
                <a:latin typeface="Times New Roman"/>
                <a:ea typeface="DejaVu Sans"/>
              </a:rPr>
              <a:t>: You can replay specific actions or sequences of actions to see their effects on the state.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Dispatch Actions</a:t>
            </a:r>
            <a:r>
              <a:rPr b="0" lang="en-IN" sz="1200" spc="-1" strike="noStrike">
                <a:solidFill>
                  <a:srgbClr val="000000"/>
                </a:solidFill>
                <a:latin typeface="Times New Roman"/>
                <a:ea typeface="DejaVu Sans"/>
              </a:rPr>
              <a:t>: You can manually dispatch actions from the DevTools to test how they affect the state.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Custom Filters</a:t>
            </a:r>
            <a:r>
              <a:rPr b="0" lang="en-IN" sz="1200" spc="-1" strike="noStrike">
                <a:solidFill>
                  <a:srgbClr val="000000"/>
                </a:solidFill>
                <a:latin typeface="Times New Roman"/>
                <a:ea typeface="DejaVu Sans"/>
              </a:rPr>
              <a:t>: You can filter actions to focus on specific parts of the app.</a:t>
            </a:r>
            <a:endParaRPr b="0" lang="en-IN" sz="12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3" name=""/>
          <p:cNvSpPr/>
          <p:nvPr/>
        </p:nvSpPr>
        <p:spPr>
          <a:xfrm>
            <a:off x="1088640" y="3273480"/>
            <a:ext cx="3230640" cy="156492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Ease of Use</a:t>
            </a:r>
            <a:endParaRPr b="0" lang="en-IN" sz="1800" spc="-1" strike="noStrike">
              <a:latin typeface="Arial"/>
            </a:endParaRPr>
          </a:p>
          <a:p>
            <a:pPr>
              <a:lnSpc>
                <a:spcPct val="100000"/>
              </a:lnSpc>
              <a:spcAft>
                <a:spcPts val="1054"/>
              </a:spcAft>
              <a:buNone/>
              <a:tabLst>
                <a:tab algn="l" pos="0"/>
              </a:tabLst>
            </a:pPr>
            <a:endParaRPr b="0" lang="en-IN" sz="1800" spc="-1" strike="noStrike">
              <a:latin typeface="Arial"/>
            </a:endParaRPr>
          </a:p>
        </p:txBody>
      </p:sp>
      <p:sp>
        <p:nvSpPr>
          <p:cNvPr id="144" name="Title 11"/>
          <p:cNvSpPr/>
          <p:nvPr/>
        </p:nvSpPr>
        <p:spPr>
          <a:xfrm>
            <a:off x="3060000" y="3600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Context vs Redux </a:t>
            </a:r>
            <a:endParaRPr b="0" lang="en-IN" sz="3600" spc="-1" strike="noStrike">
              <a:latin typeface="Arial"/>
            </a:endParaRPr>
          </a:p>
        </p:txBody>
      </p:sp>
      <p:pic>
        <p:nvPicPr>
          <p:cNvPr id="145" name="" descr=""/>
          <p:cNvPicPr/>
          <p:nvPr/>
        </p:nvPicPr>
        <p:blipFill>
          <a:blip r:embed="rId1"/>
          <a:stretch/>
        </p:blipFill>
        <p:spPr>
          <a:xfrm>
            <a:off x="642600" y="2340000"/>
            <a:ext cx="5655240" cy="4169160"/>
          </a:xfrm>
          <a:prstGeom prst="rect">
            <a:avLst/>
          </a:prstGeom>
          <a:ln w="0">
            <a:noFill/>
          </a:ln>
        </p:spPr>
      </p:pic>
      <p:pic>
        <p:nvPicPr>
          <p:cNvPr id="146" name="" descr=""/>
          <p:cNvPicPr/>
          <p:nvPr/>
        </p:nvPicPr>
        <p:blipFill>
          <a:blip r:embed="rId2"/>
          <a:stretch/>
        </p:blipFill>
        <p:spPr>
          <a:xfrm>
            <a:off x="6660000" y="2340000"/>
            <a:ext cx="5217840" cy="4219560"/>
          </a:xfrm>
          <a:prstGeom prst="rect">
            <a:avLst/>
          </a:prstGeom>
          <a:ln w="0">
            <a:noFill/>
          </a:ln>
        </p:spPr>
      </p:pic>
      <p:sp>
        <p:nvSpPr>
          <p:cNvPr id="147" name=""/>
          <p:cNvSpPr/>
          <p:nvPr/>
        </p:nvSpPr>
        <p:spPr>
          <a:xfrm>
            <a:off x="2340000" y="2103480"/>
            <a:ext cx="2778480" cy="5943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IN" sz="3600" spc="-1" strike="noStrike">
                <a:solidFill>
                  <a:srgbClr val="000000"/>
                </a:solidFill>
                <a:latin typeface="Times New Roman"/>
                <a:ea typeface="DejaVu Sans"/>
              </a:rPr>
              <a:t>React Context</a:t>
            </a:r>
            <a:endParaRPr b="0" lang="en-IN" sz="3600" spc="-1" strike="noStrike">
              <a:latin typeface="Arial"/>
            </a:endParaRPr>
          </a:p>
        </p:txBody>
      </p:sp>
      <p:sp>
        <p:nvSpPr>
          <p:cNvPr id="148" name=""/>
          <p:cNvSpPr/>
          <p:nvPr/>
        </p:nvSpPr>
        <p:spPr>
          <a:xfrm>
            <a:off x="7985880" y="1980000"/>
            <a:ext cx="1371960" cy="5943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IN" sz="3600" spc="-1" strike="noStrike">
                <a:solidFill>
                  <a:srgbClr val="000000"/>
                </a:solidFill>
                <a:latin typeface="Times New Roman"/>
                <a:ea typeface="DejaVu Sans"/>
              </a:rPr>
              <a:t>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 name=""/>
          <p:cNvSpPr/>
          <p:nvPr/>
        </p:nvSpPr>
        <p:spPr>
          <a:xfrm>
            <a:off x="642960" y="1679040"/>
            <a:ext cx="10915920" cy="482976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50" name=""/>
          <p:cNvSpPr/>
          <p:nvPr/>
        </p:nvSpPr>
        <p:spPr>
          <a:xfrm>
            <a:off x="1088640" y="3273480"/>
            <a:ext cx="3230640" cy="156492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Ease of Use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Improved Performance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Global State Management</a:t>
            </a:r>
            <a:endParaRPr b="0" lang="en-IN" sz="1800" spc="-1" strike="noStrike">
              <a:latin typeface="Arial"/>
            </a:endParaRPr>
          </a:p>
        </p:txBody>
      </p:sp>
      <p:pic>
        <p:nvPicPr>
          <p:cNvPr id="151" name="" descr=""/>
          <p:cNvPicPr/>
          <p:nvPr/>
        </p:nvPicPr>
        <p:blipFill>
          <a:blip r:embed="rId1"/>
          <a:stretch/>
        </p:blipFill>
        <p:spPr>
          <a:xfrm>
            <a:off x="4886640" y="2035800"/>
            <a:ext cx="5891400" cy="4150080"/>
          </a:xfrm>
          <a:prstGeom prst="rect">
            <a:avLst/>
          </a:prstGeom>
          <a:ln w="0">
            <a:noFill/>
          </a:ln>
        </p:spPr>
      </p:pic>
      <p:sp>
        <p:nvSpPr>
          <p:cNvPr id="152" name="Title 29"/>
          <p:cNvSpPr/>
          <p:nvPr/>
        </p:nvSpPr>
        <p:spPr>
          <a:xfrm>
            <a:off x="3060000" y="3600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Context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 name=""/>
          <p:cNvSpPr/>
          <p:nvPr/>
        </p:nvSpPr>
        <p:spPr>
          <a:xfrm>
            <a:off x="642960" y="1679040"/>
            <a:ext cx="10915920" cy="482976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54" name=""/>
          <p:cNvSpPr/>
          <p:nvPr/>
        </p:nvSpPr>
        <p:spPr>
          <a:xfrm>
            <a:off x="920520" y="2929320"/>
            <a:ext cx="3612600" cy="217404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Centralized state management for better organization and predictability.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Improved Maintainability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Time travel debugging for easier development and troubleshooting</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Immutable state for better performance and data integrity.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u="sng">
                <a:solidFill>
                  <a:srgbClr val="000000"/>
                </a:solidFill>
                <a:uFillTx/>
                <a:latin typeface="Times New Roman"/>
                <a:ea typeface="DejaVu Sans"/>
              </a:rPr>
              <a:t>https://redux.js.org/tutorials/fundamentals/part-1-overview</a:t>
            </a:r>
            <a:endParaRPr b="0" lang="en-IN" sz="1600" spc="-1" strike="noStrike">
              <a:latin typeface="Arial"/>
            </a:endParaRPr>
          </a:p>
        </p:txBody>
      </p:sp>
      <p:sp>
        <p:nvSpPr>
          <p:cNvPr id="155" name="Title 12"/>
          <p:cNvSpPr/>
          <p:nvPr/>
        </p:nvSpPr>
        <p:spPr>
          <a:xfrm>
            <a:off x="3060000" y="3600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Redux</a:t>
            </a:r>
            <a:endParaRPr b="0" lang="en-IN" sz="3600" spc="-1" strike="noStrike">
              <a:latin typeface="Arial"/>
            </a:endParaRPr>
          </a:p>
        </p:txBody>
      </p:sp>
      <p:pic>
        <p:nvPicPr>
          <p:cNvPr id="156" name="" descr=""/>
          <p:cNvPicPr/>
          <p:nvPr/>
        </p:nvPicPr>
        <p:blipFill>
          <a:blip r:embed="rId1"/>
          <a:stretch/>
        </p:blipFill>
        <p:spPr>
          <a:xfrm>
            <a:off x="4680000" y="1980000"/>
            <a:ext cx="6765120" cy="4098240"/>
          </a:xfrm>
          <a:prstGeom prst="rect">
            <a:avLst/>
          </a:prstGeom>
          <a:ln w="0">
            <a:noFill/>
          </a:ln>
        </p:spPr>
      </p:pic>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57" name=""/>
          <p:cNvGraphicFramePr/>
          <p:nvPr/>
        </p:nvGraphicFramePr>
        <p:xfrm>
          <a:off x="1504800" y="1811160"/>
          <a:ext cx="9400680" cy="4499640"/>
        </p:xfrm>
        <a:graphic>
          <a:graphicData uri="http://schemas.openxmlformats.org/drawingml/2006/table">
            <a:tbl>
              <a:tblPr/>
              <a:tblGrid>
                <a:gridCol w="4851360"/>
                <a:gridCol w="4549680"/>
              </a:tblGrid>
              <a:tr h="749520">
                <a:tc>
                  <a:txBody>
                    <a:bodyPr lIns="90000" rIns="90000" anchor="t">
                      <a:noAutofit/>
                    </a:bodyPr>
                    <a:p>
                      <a:pPr>
                        <a:lnSpc>
                          <a:spcPct val="100000"/>
                        </a:lnSpc>
                        <a:buNone/>
                      </a:pPr>
                      <a:endParaRPr b="0" lang="en-IN" sz="1800" spc="-1" strike="noStrike">
                        <a:latin typeface="Arial"/>
                      </a:endParaRPr>
                    </a:p>
                    <a:p>
                      <a:pPr>
                        <a:lnSpc>
                          <a:spcPct val="100000"/>
                        </a:lnSpc>
                        <a:buNone/>
                      </a:pPr>
                      <a:r>
                        <a:rPr b="1" lang="en-IN" sz="1800" spc="-1" strike="noStrike">
                          <a:latin typeface="Times New Roman"/>
                        </a:rPr>
                        <a:t>                             </a:t>
                      </a:r>
                      <a:r>
                        <a:rPr b="1" lang="en-IN" sz="1800" spc="-1" strike="noStrike">
                          <a:latin typeface="Times New Roman"/>
                        </a:rPr>
                        <a:t>Context API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c>
                  <a:txBody>
                    <a:bodyPr lIns="90000" rIns="90000" anchor="t">
                      <a:noAutofit/>
                    </a:bodyPr>
                    <a:p>
                      <a:pPr>
                        <a:lnSpc>
                          <a:spcPct val="100000"/>
                        </a:lnSpc>
                        <a:buNone/>
                      </a:pPr>
                      <a:r>
                        <a:rPr b="1" lang="en-IN" sz="1800" spc="-1" strike="noStrike">
                          <a:latin typeface="Times New Roman"/>
                        </a:rPr>
                        <a:t>                         </a:t>
                      </a:r>
                      <a:endParaRPr b="0" lang="en-IN" sz="1800" spc="-1" strike="noStrike">
                        <a:latin typeface="Arial"/>
                      </a:endParaRPr>
                    </a:p>
                    <a:p>
                      <a:pPr>
                        <a:lnSpc>
                          <a:spcPct val="100000"/>
                        </a:lnSpc>
                        <a:buNone/>
                      </a:pPr>
                      <a:r>
                        <a:rPr b="1" lang="en-IN" sz="1800" spc="-1" strike="noStrike">
                          <a:latin typeface="Times New Roman"/>
                          <a:ea typeface="Microsoft YaHei"/>
                        </a:rPr>
                        <a:t>                                </a:t>
                      </a:r>
                      <a:r>
                        <a:rPr b="1" lang="en-IN" sz="1800" spc="-1" strike="noStrike">
                          <a:latin typeface="Times New Roman"/>
                          <a:ea typeface="Microsoft YaHei"/>
                        </a:rPr>
                        <a:t>Redux</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r>
              <a:tr h="749520">
                <a:tc>
                  <a:txBody>
                    <a:bodyPr lIns="90000" rIns="90000" anchor="t">
                      <a:noAutofit/>
                    </a:bodyPr>
                    <a:p>
                      <a:pPr>
                        <a:lnSpc>
                          <a:spcPct val="100000"/>
                        </a:lnSpc>
                        <a:buNone/>
                      </a:pPr>
                      <a:r>
                        <a:rPr b="0" lang="en-IN" sz="1600" spc="-1" strike="noStrike">
                          <a:latin typeface="Times New Roman"/>
                        </a:rPr>
                        <a:t>Requires minimal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Requires extensive setup to integrate it with a React Application</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Specifically designed for static data, that is not often refreshed or updated</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Works like a charm with both static and dynamic data</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Adding new contexts requires creation from scratch</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Easily extendible due to the ease of adding new data/actions after the initial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Debugging can be hard in highly nested React Component Structure even with Dev Tool</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Incredibly powerful Redux Dev Tools to ease debugging</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52400">
                <a:tc>
                  <a:txBody>
                    <a:bodyPr lIns="90000" rIns="90000" anchor="t">
                      <a:noAutofit/>
                    </a:bodyPr>
                    <a:p>
                      <a:pPr>
                        <a:lnSpc>
                          <a:spcPct val="100000"/>
                        </a:lnSpc>
                        <a:buNone/>
                      </a:pPr>
                      <a:r>
                        <a:rPr b="0" lang="en-IN" sz="1600" spc="-1" strike="noStrike">
                          <a:latin typeface="Times New Roman"/>
                        </a:rPr>
                        <a:t>UI logic and State Management Logic are in the same component</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Better code organization with separate UI logic and State Management Logic</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58" name="Title 13"/>
          <p:cNvSpPr/>
          <p:nvPr/>
        </p:nvSpPr>
        <p:spPr>
          <a:xfrm>
            <a:off x="3060000" y="5310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Microsoft YaHei"/>
              </a:rPr>
              <a:t>Context API Vs 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 name="Title 20"/>
          <p:cNvSpPr/>
          <p:nvPr/>
        </p:nvSpPr>
        <p:spPr>
          <a:xfrm>
            <a:off x="2539080" y="2331360"/>
            <a:ext cx="6653160" cy="37731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160" name=""/>
          <p:cNvSpPr/>
          <p:nvPr/>
        </p:nvSpPr>
        <p:spPr>
          <a:xfrm>
            <a:off x="4068720" y="2916000"/>
            <a:ext cx="5284440" cy="233928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Adheres to Google Material Design</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Pre-built Components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Performance</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Accessibility</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Responsive Design</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Customization and Theming</a:t>
            </a:r>
            <a:endParaRPr b="0" lang="en-IN" sz="1600" spc="-1" strike="noStrike">
              <a:latin typeface="Arial"/>
            </a:endParaRPr>
          </a:p>
          <a:p>
            <a:pPr marL="216000" indent="-216000">
              <a:lnSpc>
                <a:spcPct val="100000"/>
              </a:lnSpc>
              <a:buClr>
                <a:srgbClr val="000000"/>
              </a:buClr>
              <a:buSzPct val="45000"/>
              <a:buFont typeface="Wingdings" charset="2"/>
              <a:buChar char=""/>
            </a:pPr>
            <a:r>
              <a:rPr b="1" lang="en-IN" sz="1600" spc="-1" strike="noStrike">
                <a:solidFill>
                  <a:srgbClr val="000000"/>
                </a:solidFill>
                <a:latin typeface="Times New Roman"/>
                <a:ea typeface="DejaVu Sans"/>
              </a:rPr>
              <a:t>Drawbacks</a:t>
            </a:r>
            <a:r>
              <a:rPr b="0" lang="en-IN" sz="1600" spc="-1" strike="noStrike">
                <a:solidFill>
                  <a:srgbClr val="000000"/>
                </a:solidFill>
                <a:latin typeface="Times New Roman"/>
                <a:ea typeface="DejaVu Sans"/>
              </a:rPr>
              <a:t>:</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Some components, such as carousel and color picker, are not available in MUI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Bundle Size</a:t>
            </a:r>
            <a:endParaRPr b="0" lang="en-IN" sz="1600" spc="-1" strike="noStrike">
              <a:latin typeface="Arial"/>
            </a:endParaRPr>
          </a:p>
        </p:txBody>
      </p:sp>
      <p:sp>
        <p:nvSpPr>
          <p:cNvPr id="161" name="Title 14"/>
          <p:cNvSpPr/>
          <p:nvPr/>
        </p:nvSpPr>
        <p:spPr>
          <a:xfrm>
            <a:off x="3060000" y="5400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62" name=""/>
          <p:cNvGraphicFramePr/>
          <p:nvPr/>
        </p:nvGraphicFramePr>
        <p:xfrm>
          <a:off x="1190160" y="2011680"/>
          <a:ext cx="9846360" cy="4319280"/>
        </p:xfrm>
        <a:graphic>
          <a:graphicData uri="http://schemas.openxmlformats.org/drawingml/2006/table">
            <a:tbl>
              <a:tblPr/>
              <a:tblGrid>
                <a:gridCol w="4903920"/>
                <a:gridCol w="4942800"/>
              </a:tblGrid>
              <a:tr h="791640">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Bootstrap</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MUI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r>
              <a:tr h="1174320">
                <a:tc>
                  <a:txBody>
                    <a:bodyPr lIns="90000" rIns="90000" anchor="t">
                      <a:noAutofit/>
                    </a:bodyPr>
                    <a:p>
                      <a:pPr>
                        <a:lnSpc>
                          <a:spcPct val="100000"/>
                        </a:lnSpc>
                        <a:buNone/>
                      </a:pPr>
                      <a:r>
                        <a:rPr b="0" lang="en-IN" sz="1600" spc="-1" strike="noStrike">
                          <a:latin typeface="Times New Roman"/>
                        </a:rPr>
                        <a:t>Unnecessary JS, jQuery scripts, and large class definitions might make that application heavy</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It works on React JS components,doesn’t require any library to work </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4320">
                <a:tc>
                  <a:txBody>
                    <a:bodyPr lIns="90000" rIns="90000" anchor="t">
                      <a:noAutofit/>
                    </a:bodyPr>
                    <a:p>
                      <a:pPr>
                        <a:lnSpc>
                          <a:spcPct val="100000"/>
                        </a:lnSpc>
                        <a:buNone/>
                      </a:pPr>
                      <a:r>
                        <a:rPr b="0" lang="en-IN" sz="1600" spc="-1" strike="noStrike">
                          <a:latin typeface="Times New Roman"/>
                        </a:rPr>
                        <a:t>comparatively less customizable than Material UI.</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Material UI is highly customizable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9360">
                <a:tc>
                  <a:txBody>
                    <a:bodyPr lIns="90000" rIns="90000" anchor="t">
                      <a:noAutofit/>
                    </a:bodyPr>
                    <a:p>
                      <a:pPr>
                        <a:lnSpc>
                          <a:spcPct val="100000"/>
                        </a:lnSpc>
                        <a:buNone/>
                      </a:pPr>
                      <a:r>
                        <a:rPr b="0" lang="en-IN" sz="1600" spc="-1" strike="noStrike">
                          <a:latin typeface="Times New Roman"/>
                        </a:rPr>
                        <a:t>High speed of development because of reusable code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Speed of development is lesser than compared to bootstrap but can be increased by extensive use of reusable components and templates.</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63" name="Title 1"/>
          <p:cNvSpPr/>
          <p:nvPr/>
        </p:nvSpPr>
        <p:spPr>
          <a:xfrm>
            <a:off x="3420000" y="531000"/>
            <a:ext cx="510408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Bootstrap Vs 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
          <p:cNvSpPr/>
          <p:nvPr/>
        </p:nvSpPr>
        <p:spPr>
          <a:xfrm>
            <a:off x="3241800" y="2965680"/>
            <a:ext cx="5930640" cy="1886760"/>
          </a:xfrm>
          <a:prstGeom prst="rect">
            <a:avLst/>
          </a:prstGeom>
          <a:noFill/>
          <a:ln w="0">
            <a:noFill/>
          </a:ln>
        </p:spPr>
        <p:style>
          <a:lnRef idx="0"/>
          <a:fillRef idx="0"/>
          <a:effectRef idx="0"/>
          <a:fontRef idx="minor"/>
        </p:style>
      </p:sp>
      <p:sp>
        <p:nvSpPr>
          <p:cNvPr id="88" name="Title 3"/>
          <p:cNvSpPr/>
          <p:nvPr/>
        </p:nvSpPr>
        <p:spPr>
          <a:xfrm>
            <a:off x="3060000" y="720000"/>
            <a:ext cx="52286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6000"/>
          </a:bodyPr>
          <a:p>
            <a:pPr algn="ctr">
              <a:lnSpc>
                <a:spcPct val="100000"/>
              </a:lnSpc>
              <a:buNone/>
            </a:pPr>
            <a:r>
              <a:rPr b="0" lang="en-US" sz="3600" spc="-1" strike="noStrike">
                <a:solidFill>
                  <a:srgbClr val="000000"/>
                </a:solidFill>
                <a:latin typeface="Times New Roman"/>
                <a:ea typeface="DejaVu Sans"/>
              </a:rPr>
              <a:t>State management use cases</a:t>
            </a:r>
            <a:endParaRPr b="0" lang="en-IN" sz="3600" spc="-1" strike="noStrike">
              <a:latin typeface="Arial"/>
            </a:endParaRPr>
          </a:p>
        </p:txBody>
      </p:sp>
      <p:sp>
        <p:nvSpPr>
          <p:cNvPr id="89" name="Title 16"/>
          <p:cNvSpPr/>
          <p:nvPr/>
        </p:nvSpPr>
        <p:spPr>
          <a:xfrm>
            <a:off x="2700000" y="2520000"/>
            <a:ext cx="6293880" cy="29977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90" name=""/>
          <p:cNvSpPr/>
          <p:nvPr/>
        </p:nvSpPr>
        <p:spPr>
          <a:xfrm>
            <a:off x="3060000" y="3060000"/>
            <a:ext cx="5632920" cy="166320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Light controls in the scene to reflect on the UI and vice versa</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animations,material variants values based on the object added / selected</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Modes (arrangement,measurements,camera,collaboration)</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light control values based on Day/Night toggle</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Add objects to Physics world when new object added into the scene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
          <p:cNvSpPr/>
          <p:nvPr/>
        </p:nvSpPr>
        <p:spPr>
          <a:xfrm>
            <a:off x="3241800" y="2965680"/>
            <a:ext cx="5930640" cy="1886760"/>
          </a:xfrm>
          <a:prstGeom prst="rect">
            <a:avLst/>
          </a:prstGeom>
          <a:noFill/>
          <a:ln w="0">
            <a:noFill/>
          </a:ln>
        </p:spPr>
        <p:style>
          <a:lnRef idx="0"/>
          <a:fillRef idx="0"/>
          <a:effectRef idx="0"/>
          <a:fontRef idx="minor"/>
        </p:style>
      </p:sp>
      <p:sp>
        <p:nvSpPr>
          <p:cNvPr id="92" name="Title 23"/>
          <p:cNvSpPr/>
          <p:nvPr/>
        </p:nvSpPr>
        <p:spPr>
          <a:xfrm>
            <a:off x="3420000" y="720000"/>
            <a:ext cx="48686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State management</a:t>
            </a:r>
            <a:endParaRPr b="0" lang="en-IN" sz="3600" spc="-1" strike="noStrike">
              <a:latin typeface="Arial"/>
            </a:endParaRPr>
          </a:p>
        </p:txBody>
      </p:sp>
      <p:sp>
        <p:nvSpPr>
          <p:cNvPr id="93" name=""/>
          <p:cNvSpPr/>
          <p:nvPr/>
        </p:nvSpPr>
        <p:spPr>
          <a:xfrm>
            <a:off x="3060000" y="3060000"/>
            <a:ext cx="5632920" cy="1663200"/>
          </a:xfrm>
          <a:prstGeom prst="rect">
            <a:avLst/>
          </a:prstGeom>
          <a:noFill/>
          <a:ln w="0">
            <a:noFill/>
          </a:ln>
        </p:spPr>
        <p:style>
          <a:lnRef idx="0"/>
          <a:fillRef idx="0"/>
          <a:effectRef idx="0"/>
          <a:fontRef idx="minor"/>
        </p:style>
      </p:sp>
      <p:pic>
        <p:nvPicPr>
          <p:cNvPr id="94" name="" descr=""/>
          <p:cNvPicPr/>
          <p:nvPr/>
        </p:nvPicPr>
        <p:blipFill>
          <a:blip r:embed="rId1"/>
          <a:stretch/>
        </p:blipFill>
        <p:spPr>
          <a:xfrm>
            <a:off x="0" y="1950120"/>
            <a:ext cx="12191760" cy="490788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
          <p:cNvSpPr/>
          <p:nvPr/>
        </p:nvSpPr>
        <p:spPr>
          <a:xfrm>
            <a:off x="2520000" y="2880000"/>
            <a:ext cx="6470640" cy="2150640"/>
          </a:xfrm>
          <a:custGeom>
            <a:avLst/>
            <a:gdLst/>
            <a:ahLst/>
            <a:rect l="l" t="t" r="r" b="b"/>
            <a:pathLst>
              <a:path w="64793" h="21600">
                <a:moveTo>
                  <a:pt x="3600" y="0"/>
                </a:moveTo>
                <a:arcTo wR="3600" hR="3600" stAng="16200000" swAng="-5400000"/>
                <a:lnTo>
                  <a:pt x="0" y="18000"/>
                </a:lnTo>
                <a:arcTo wR="3600" hR="3600" stAng="10800000" swAng="-5400000"/>
                <a:lnTo>
                  <a:pt x="61193" y="21600"/>
                </a:lnTo>
                <a:arcTo wR="39593" hR="3600" stAng="5400000" swAng="5400000"/>
                <a:lnTo>
                  <a:pt x="21600" y="3600"/>
                </a:lnTo>
                <a:arcTo wR="39593"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pic>
        <p:nvPicPr>
          <p:cNvPr id="96" name="" descr=""/>
          <p:cNvPicPr/>
          <p:nvPr/>
        </p:nvPicPr>
        <p:blipFill>
          <a:blip r:embed="rId1"/>
          <a:stretch/>
        </p:blipFill>
        <p:spPr>
          <a:xfrm>
            <a:off x="2484000" y="1632960"/>
            <a:ext cx="7145280" cy="4874400"/>
          </a:xfrm>
          <a:prstGeom prst="rect">
            <a:avLst/>
          </a:prstGeom>
          <a:ln w="0">
            <a:noFill/>
          </a:ln>
        </p:spPr>
      </p:pic>
      <p:sp>
        <p:nvSpPr>
          <p:cNvPr id="97" name="Title 22"/>
          <p:cNvSpPr/>
          <p:nvPr/>
        </p:nvSpPr>
        <p:spPr>
          <a:xfrm>
            <a:off x="3763800" y="540000"/>
            <a:ext cx="48686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Title 27"/>
          <p:cNvSpPr/>
          <p:nvPr/>
        </p:nvSpPr>
        <p:spPr>
          <a:xfrm>
            <a:off x="3763800" y="540000"/>
            <a:ext cx="48686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pic>
        <p:nvPicPr>
          <p:cNvPr id="99" name="" descr=""/>
          <p:cNvPicPr/>
          <p:nvPr/>
        </p:nvPicPr>
        <p:blipFill>
          <a:blip r:embed="rId1"/>
          <a:stretch/>
        </p:blipFill>
        <p:spPr>
          <a:xfrm>
            <a:off x="0" y="2160000"/>
            <a:ext cx="12189960" cy="469584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Title 4"/>
          <p:cNvSpPr/>
          <p:nvPr/>
        </p:nvSpPr>
        <p:spPr>
          <a:xfrm>
            <a:off x="3763800" y="540000"/>
            <a:ext cx="48686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6000"/>
          </a:bodyPr>
          <a:p>
            <a:pPr algn="ctr">
              <a:lnSpc>
                <a:spcPct val="100000"/>
              </a:lnSpc>
              <a:buNone/>
            </a:pPr>
            <a:r>
              <a:rPr b="0" lang="en-US" sz="3600" spc="-1" strike="noStrike">
                <a:solidFill>
                  <a:srgbClr val="000000"/>
                </a:solidFill>
                <a:latin typeface="Times New Roman"/>
                <a:ea typeface="DejaVu Sans"/>
              </a:rPr>
              <a:t>Parent child relation in react</a:t>
            </a:r>
            <a:endParaRPr b="0" lang="en-IN" sz="3600" spc="-1" strike="noStrike">
              <a:latin typeface="Arial"/>
            </a:endParaRPr>
          </a:p>
        </p:txBody>
      </p:sp>
      <p:pic>
        <p:nvPicPr>
          <p:cNvPr id="101" name="" descr=""/>
          <p:cNvPicPr/>
          <p:nvPr/>
        </p:nvPicPr>
        <p:blipFill>
          <a:blip r:embed="rId1"/>
          <a:stretch/>
        </p:blipFill>
        <p:spPr>
          <a:xfrm>
            <a:off x="754920" y="2160000"/>
            <a:ext cx="4462560" cy="3957480"/>
          </a:xfrm>
          <a:prstGeom prst="rect">
            <a:avLst/>
          </a:prstGeom>
          <a:ln w="0">
            <a:noFill/>
          </a:ln>
        </p:spPr>
      </p:pic>
      <p:pic>
        <p:nvPicPr>
          <p:cNvPr id="102" name="" descr=""/>
          <p:cNvPicPr/>
          <p:nvPr/>
        </p:nvPicPr>
        <p:blipFill>
          <a:blip r:embed="rId2"/>
          <a:stretch/>
        </p:blipFill>
        <p:spPr>
          <a:xfrm>
            <a:off x="6120000" y="2340000"/>
            <a:ext cx="4853880" cy="341748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3" name="" descr=""/>
          <p:cNvPicPr/>
          <p:nvPr/>
        </p:nvPicPr>
        <p:blipFill>
          <a:blip r:embed="rId1"/>
          <a:stretch/>
        </p:blipFill>
        <p:spPr>
          <a:xfrm>
            <a:off x="1880280" y="1434960"/>
            <a:ext cx="8590320" cy="5304600"/>
          </a:xfrm>
          <a:prstGeom prst="rect">
            <a:avLst/>
          </a:prstGeom>
          <a:ln w="0">
            <a:noFill/>
          </a:ln>
        </p:spPr>
      </p:pic>
      <p:sp>
        <p:nvSpPr>
          <p:cNvPr id="104" name="Title 7"/>
          <p:cNvSpPr/>
          <p:nvPr/>
        </p:nvSpPr>
        <p:spPr>
          <a:xfrm>
            <a:off x="3060000" y="531000"/>
            <a:ext cx="593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 </a:t>
            </a:r>
            <a:r>
              <a:rPr b="0" lang="en-IN" sz="3600" spc="-1" strike="noStrike">
                <a:solidFill>
                  <a:srgbClr val="000000"/>
                </a:solidFill>
                <a:latin typeface="Times New Roman"/>
                <a:ea typeface="DejaVu Sans"/>
              </a:rPr>
              <a:t>Architecture diagram</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Title 26"/>
          <p:cNvSpPr/>
          <p:nvPr/>
        </p:nvSpPr>
        <p:spPr>
          <a:xfrm>
            <a:off x="3060000" y="531000"/>
            <a:ext cx="593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Add furniture objects </a:t>
            </a:r>
            <a:endParaRPr b="0" lang="en-IN" sz="3600" spc="-1" strike="noStrike">
              <a:latin typeface="Arial"/>
            </a:endParaRPr>
          </a:p>
        </p:txBody>
      </p:sp>
      <p:pic>
        <p:nvPicPr>
          <p:cNvPr id="106" name="" descr=""/>
          <p:cNvPicPr/>
          <p:nvPr/>
        </p:nvPicPr>
        <p:blipFill>
          <a:blip r:embed="rId1"/>
          <a:stretch/>
        </p:blipFill>
        <p:spPr>
          <a:xfrm>
            <a:off x="255960" y="1638000"/>
            <a:ext cx="11696400" cy="521640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2877</TotalTime>
  <Application>LibreOffice/7.3.4.2$Windows_X86_64 LibreOffice_project/728fec16bd5f605073805c3c9e7c4212a0120dc5</Application>
  <AppVersion>15.0000</AppVersion>
  <Words>280</Words>
  <Paragraphs>63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2024-04-23T12:33:41Z</dcterms:created>
  <dc:creator>rk tumuluri</dc:creator>
  <dc:description/>
  <dc:language>en-IN</dc:language>
  <cp:lastModifiedBy/>
  <dcterms:modified xsi:type="dcterms:W3CDTF">2024-08-14T13:53:31Z</dcterms:modified>
  <cp:revision>107</cp:revision>
  <dc:subject/>
  <dc:title>Showroom3D  Features List WebGPU</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11</vt:i4>
  </property>
</Properties>
</file>